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2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orbel" pitchFamily="34" charset="0"/>
      <p:regular r:id="rId13"/>
      <p:bold r:id="rId14"/>
      <p:italic r:id="rId15"/>
      <p:boldItalic r:id="rId16"/>
    </p:embeddedFont>
    <p:embeddedFont>
      <p:font typeface="Source Sans 3" charset="0"/>
      <p:regular r:id="rId17"/>
    </p:embeddedFont>
    <p:embeddedFont>
      <p:font typeface="Consolas" pitchFamily="49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Wingdings 2" pitchFamily="18" charset="2"/>
      <p:regular r:id="rId26"/>
    </p:embeddedFont>
    <p:embeddedFont>
      <p:font typeface="Wingdings 3" pitchFamily="18" charset="2"/>
      <p:regular r:id="rId27"/>
    </p:embeddedFont>
  </p:embeddedFontLst>
  <p:defaultTextStyle>
    <a:defPPr>
      <a:defRPr lang="ru-RU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7" d="100"/>
          <a:sy n="67" d="100"/>
        </p:scale>
        <p:origin x="-104" y="-6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585216" cy="8225347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495293" y="816572"/>
            <a:ext cx="73152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30517" y="816572"/>
            <a:ext cx="43891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00032" y="816572"/>
            <a:ext cx="14630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354829" y="816572"/>
            <a:ext cx="14630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63040" y="5212080"/>
            <a:ext cx="12435840" cy="2370125"/>
          </a:xfrm>
        </p:spPr>
        <p:txBody>
          <a:bodyPr/>
          <a:lstStyle>
            <a:lvl1pPr marR="13062" algn="l">
              <a:defRPr sz="57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63040" y="3401568"/>
            <a:ext cx="12435840" cy="1810512"/>
          </a:xfrm>
        </p:spPr>
        <p:txBody>
          <a:bodyPr lIns="143684" tIns="65311" anchor="b"/>
          <a:lstStyle>
            <a:lvl1pPr marL="0" indent="0" algn="l">
              <a:spcBef>
                <a:spcPts val="0"/>
              </a:spcBef>
              <a:buNone/>
              <a:defRPr sz="2900">
                <a:solidFill>
                  <a:schemeClr val="tx1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408466" y="6056873"/>
            <a:ext cx="117043" cy="20299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408466" y="5756183"/>
            <a:ext cx="117043" cy="27432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408466" y="5565222"/>
            <a:ext cx="117043" cy="16459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408466" y="5451071"/>
            <a:ext cx="117043" cy="877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169920" cy="7021830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5360" y="329567"/>
            <a:ext cx="9387840" cy="702183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7726323" y="1288666"/>
            <a:ext cx="6915418" cy="69494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98345" y="0"/>
            <a:ext cx="8823258" cy="79383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7962365" y="1542576"/>
            <a:ext cx="4937760" cy="190195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9509760" y="0"/>
            <a:ext cx="4389120" cy="51206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9509760" y="5120640"/>
            <a:ext cx="512064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9509760" y="0"/>
            <a:ext cx="2194560" cy="51206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9517382" y="5095876"/>
            <a:ext cx="3345179" cy="313372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9509760" y="5120640"/>
            <a:ext cx="2560320" cy="3108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9509760" y="1645920"/>
            <a:ext cx="5120640" cy="3474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9509760" y="2103120"/>
            <a:ext cx="5120640" cy="30175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1584960" y="5120640"/>
            <a:ext cx="7924800" cy="3108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853440" y="5120640"/>
            <a:ext cx="8534400" cy="3108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586918" y="2926080"/>
            <a:ext cx="9022080" cy="2194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586918" y="2560320"/>
            <a:ext cx="9022080" cy="25603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7315200" y="5120640"/>
            <a:ext cx="2194560" cy="3108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1043" y="1622007"/>
            <a:ext cx="9148877" cy="1172983"/>
          </a:xfrm>
        </p:spPr>
        <p:txBody>
          <a:bodyPr lIns="117560" tIns="65311" bIns="0" anchor="t"/>
          <a:lstStyle>
            <a:lvl1pPr marL="7837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1056" y="482717"/>
            <a:ext cx="13606272" cy="1063518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043" y="614477"/>
            <a:ext cx="13050317" cy="932688"/>
          </a:xfrm>
        </p:spPr>
        <p:txBody>
          <a:bodyPr tIns="91435"/>
          <a:lstStyle>
            <a:lvl1pPr algn="l">
              <a:buNone/>
              <a:defRPr sz="5400" b="0" cap="none" spc="-214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94461" y="816572"/>
            <a:ext cx="43891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657775" y="816572"/>
            <a:ext cx="43891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717520" y="816572"/>
            <a:ext cx="14630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762723" y="816572"/>
            <a:ext cx="14630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0765" y="816572"/>
            <a:ext cx="58522" cy="43891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14477"/>
            <a:ext cx="13167360" cy="109728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2124602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448550" y="2124602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82719"/>
            <a:ext cx="14187328" cy="1063518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18" y="614477"/>
            <a:ext cx="12435840" cy="1097280"/>
          </a:xfrm>
        </p:spPr>
        <p:txBody>
          <a:bodyPr anchor="t"/>
          <a:lstStyle>
            <a:lvl1pPr>
              <a:defRPr sz="57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2171700"/>
            <a:ext cx="6464301" cy="767714"/>
          </a:xfrm>
        </p:spPr>
        <p:txBody>
          <a:bodyPr anchor="ctr"/>
          <a:lstStyle>
            <a:lvl1pPr marL="104498" indent="0" algn="l">
              <a:buNone/>
              <a:defRPr sz="3400" b="1">
                <a:solidFill>
                  <a:schemeClr val="accent2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432041" y="2171700"/>
            <a:ext cx="6466840" cy="767714"/>
          </a:xfrm>
        </p:spPr>
        <p:txBody>
          <a:bodyPr anchor="ctr"/>
          <a:lstStyle>
            <a:lvl1pPr marL="104498" indent="0">
              <a:buNone/>
              <a:defRPr sz="3400" b="1">
                <a:solidFill>
                  <a:schemeClr val="accent2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31520" y="2950845"/>
            <a:ext cx="6464301" cy="475122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432041" y="2950845"/>
            <a:ext cx="6466840" cy="475122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140464" y="816572"/>
            <a:ext cx="73152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688" y="816572"/>
            <a:ext cx="43891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203" y="816572"/>
            <a:ext cx="14630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816572"/>
            <a:ext cx="14630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239632" y="816572"/>
            <a:ext cx="43891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302946" y="816572"/>
            <a:ext cx="43891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62691" y="816572"/>
            <a:ext cx="14630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407895" y="816572"/>
            <a:ext cx="14630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5936" y="816572"/>
            <a:ext cx="58522" cy="43891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614477"/>
            <a:ext cx="12435840" cy="1097280"/>
          </a:xfrm>
        </p:spPr>
        <p:txBody>
          <a:bodyPr/>
          <a:lstStyle>
            <a:lvl1pPr>
              <a:defRPr sz="57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27660"/>
            <a:ext cx="13167360" cy="1394460"/>
          </a:xfrm>
        </p:spPr>
        <p:txBody>
          <a:bodyPr anchor="ctr"/>
          <a:lstStyle>
            <a:lvl1pPr algn="l">
              <a:buNone/>
              <a:defRPr sz="5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97280" y="1722120"/>
            <a:ext cx="4023360" cy="5486400"/>
          </a:xfrm>
        </p:spPr>
        <p:txBody>
          <a:bodyPr/>
          <a:lstStyle>
            <a:lvl1pPr marL="78373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486400" y="1722120"/>
            <a:ext cx="8778240" cy="548640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88851" y="1"/>
            <a:ext cx="14045184" cy="225364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81112" y="2262034"/>
            <a:ext cx="140521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13649883" y="1437347"/>
            <a:ext cx="159316" cy="20554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463040" y="529502"/>
            <a:ext cx="10972800" cy="842099"/>
          </a:xfrm>
        </p:spPr>
        <p:txBody>
          <a:bodyPr anchor="b"/>
          <a:lstStyle>
            <a:lvl1pPr algn="l">
              <a:buNone/>
              <a:defRPr sz="3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8851" y="2272537"/>
            <a:ext cx="14045184" cy="595217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46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463040" y="1380173"/>
            <a:ext cx="10972800" cy="822960"/>
          </a:xfrm>
        </p:spPr>
        <p:txBody>
          <a:bodyPr/>
          <a:lstStyle>
            <a:lvl1pPr marL="39187" indent="0"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3893723" y="1620227"/>
            <a:ext cx="159316" cy="20554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13338694" y="1744022"/>
            <a:ext cx="159316" cy="20554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363200" y="66599"/>
            <a:ext cx="3413760" cy="438150"/>
          </a:xfrm>
        </p:spPr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463040" y="66599"/>
            <a:ext cx="8900160" cy="43815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76960" y="66599"/>
            <a:ext cx="731520" cy="438150"/>
          </a:xfrm>
        </p:spPr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585216" cy="8225347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08466" y="6056873"/>
            <a:ext cx="117043" cy="20299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08466" y="5756183"/>
            <a:ext cx="117043" cy="27432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08466" y="5565222"/>
            <a:ext cx="117043" cy="16459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08466" y="5451071"/>
            <a:ext cx="117043" cy="877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5293" y="816572"/>
            <a:ext cx="73152" cy="43891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0517" y="816572"/>
            <a:ext cx="43891" cy="43891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0032" y="816572"/>
            <a:ext cx="14630" cy="43891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354829" y="816572"/>
            <a:ext cx="14630" cy="43891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463040" y="614477"/>
            <a:ext cx="12435840" cy="1097280"/>
          </a:xfrm>
          <a:prstGeom prst="rect">
            <a:avLst/>
          </a:prstGeom>
        </p:spPr>
        <p:txBody>
          <a:bodyPr vert="horz" lIns="130622" tIns="65311" rIns="130622" bIns="65311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463040" y="2140272"/>
            <a:ext cx="12435840" cy="5486400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10363200" y="7700011"/>
            <a:ext cx="34137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4/10/2026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463040" y="7700011"/>
            <a:ext cx="89001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  <a:extLst/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3776960" y="7700011"/>
            <a:ext cx="73152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700" kern="1200" spc="-143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587799" indent="-489833" algn="l" rtl="0" eaLnBrk="1" latinLnBrk="0" hangingPunct="1">
        <a:spcBef>
          <a:spcPts val="1000"/>
        </a:spcBef>
        <a:buClr>
          <a:schemeClr val="tx2"/>
        </a:buClr>
        <a:buSzPct val="95000"/>
        <a:buFont typeface="Wingdings"/>
        <a:buChar char="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58039" indent="-408194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23780" indent="-326555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84" indent="-326555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6077" indent="-300431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632" indent="-300431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16938" indent="-26124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991245" indent="-26124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indent="-26124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-5-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-5-5.svg"/><Relationship Id="rId5" Type="http://schemas.openxmlformats.org/officeDocument/2006/relationships/image" Target="../media/image-5-3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9" y="2489716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Анимация и эффекты в jQuery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50199" y="4262439"/>
            <a:ext cx="7416403" cy="74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00"/>
              </a:lnSpc>
            </a:pP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Мощный, но простой API для создания плавных анимаций и эффектов — без сложного JavaScript и CSS.</a:t>
            </a:r>
            <a:endParaRPr lang="en-US" dirty="0"/>
          </a:p>
        </p:txBody>
      </p:sp>
      <p:sp>
        <p:nvSpPr>
          <p:cNvPr id="5" name="Shape 2"/>
          <p:cNvSpPr/>
          <p:nvPr/>
        </p:nvSpPr>
        <p:spPr>
          <a:xfrm>
            <a:off x="6350199" y="5288043"/>
            <a:ext cx="959166" cy="444103"/>
          </a:xfrm>
          <a:prstGeom prst="roundRect">
            <a:avLst>
              <a:gd name="adj" fmla="val 6670"/>
            </a:avLst>
          </a:prstGeom>
          <a:solidFill>
            <a:srgbClr val="262626"/>
          </a:solidFill>
          <a:ln/>
        </p:spPr>
      </p:sp>
      <p:sp>
        <p:nvSpPr>
          <p:cNvPr id="6" name="Text 3"/>
          <p:cNvSpPr/>
          <p:nvPr/>
        </p:nvSpPr>
        <p:spPr>
          <a:xfrm>
            <a:off x="6498193" y="5361981"/>
            <a:ext cx="663178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JQUERY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432715" y="5280423"/>
            <a:ext cx="1238845" cy="459343"/>
          </a:xfrm>
          <a:prstGeom prst="roundRect">
            <a:avLst>
              <a:gd name="adj" fmla="val 6448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588330" y="5361981"/>
            <a:ext cx="927616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6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FRONTEND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8794909" y="5280423"/>
            <a:ext cx="1311594" cy="459343"/>
          </a:xfrm>
          <a:prstGeom prst="roundRect">
            <a:avLst>
              <a:gd name="adj" fmla="val 6448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950524" y="5361981"/>
            <a:ext cx="1000363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6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JAVASCRIPT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2356" y="826056"/>
            <a:ext cx="7659291" cy="120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00"/>
              </a:lnSpc>
            </a:pPr>
            <a:r>
              <a:rPr lang="en-US" sz="37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Лучшие практики и рекомендации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742355" y="2304575"/>
            <a:ext cx="477203" cy="477202"/>
          </a:xfrm>
          <a:prstGeom prst="roundRect">
            <a:avLst>
              <a:gd name="adj" fmla="val 6668"/>
            </a:avLst>
          </a:prstGeom>
          <a:solidFill>
            <a:srgbClr val="303132"/>
          </a:solidFill>
          <a:ln/>
        </p:spPr>
      </p:sp>
      <p:sp>
        <p:nvSpPr>
          <p:cNvPr id="5" name="Text 2"/>
          <p:cNvSpPr/>
          <p:nvPr/>
        </p:nvSpPr>
        <p:spPr>
          <a:xfrm>
            <a:off x="836355" y="2362439"/>
            <a:ext cx="289203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50"/>
              </a:lnSpc>
            </a:pPr>
            <a:r>
              <a:rPr lang="en-US" sz="23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401843" y="2377440"/>
            <a:ext cx="6507123" cy="301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Всегда используйте .stop(true, true) на hover/click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1401844" y="2788087"/>
            <a:ext cx="6999803" cy="591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Предотвращает «накопление» анимаций при быстрых повторных событиях.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42355" y="3744397"/>
            <a:ext cx="477203" cy="477202"/>
          </a:xfrm>
          <a:prstGeom prst="roundRect">
            <a:avLst>
              <a:gd name="adj" fmla="val 6668"/>
            </a:avLst>
          </a:prstGeom>
          <a:solidFill>
            <a:srgbClr val="303132"/>
          </a:solidFill>
          <a:ln/>
        </p:spPr>
      </p:sp>
      <p:sp>
        <p:nvSpPr>
          <p:cNvPr id="9" name="Text 6"/>
          <p:cNvSpPr/>
          <p:nvPr/>
        </p:nvSpPr>
        <p:spPr>
          <a:xfrm>
            <a:off x="836355" y="3802261"/>
            <a:ext cx="289203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50"/>
              </a:lnSpc>
            </a:pPr>
            <a:r>
              <a:rPr lang="en-US" sz="23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1401843" y="3817264"/>
            <a:ext cx="4462342" cy="301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Не злоупотребляйте анимациями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1401844" y="4227909"/>
            <a:ext cx="6999803" cy="295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Анимации должны улучшать UX, а не отвлекать пользователя от контента.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742355" y="4888349"/>
            <a:ext cx="477203" cy="477202"/>
          </a:xfrm>
          <a:prstGeom prst="roundRect">
            <a:avLst>
              <a:gd name="adj" fmla="val 6668"/>
            </a:avLst>
          </a:prstGeom>
          <a:solidFill>
            <a:srgbClr val="303132"/>
          </a:solidFill>
          <a:ln/>
        </p:spPr>
      </p:sp>
      <p:sp>
        <p:nvSpPr>
          <p:cNvPr id="13" name="Text 10"/>
          <p:cNvSpPr/>
          <p:nvPr/>
        </p:nvSpPr>
        <p:spPr>
          <a:xfrm>
            <a:off x="836355" y="4946213"/>
            <a:ext cx="289203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50"/>
              </a:lnSpc>
            </a:pPr>
            <a:r>
              <a:rPr lang="en-US" sz="23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1401842" y="4961216"/>
            <a:ext cx="5376386" cy="301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Для сложных анимаций — CSS или GSAP</a:t>
            </a: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1401844" y="5371862"/>
            <a:ext cx="6999803" cy="591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 2026 году для новых проектов предпочтительнее CSS transition/animation или библиотека GSAP.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742355" y="6328172"/>
            <a:ext cx="477203" cy="477202"/>
          </a:xfrm>
          <a:prstGeom prst="roundRect">
            <a:avLst>
              <a:gd name="adj" fmla="val 6668"/>
            </a:avLst>
          </a:prstGeom>
          <a:solidFill>
            <a:srgbClr val="303132"/>
          </a:solidFill>
          <a:ln/>
        </p:spPr>
      </p:sp>
      <p:sp>
        <p:nvSpPr>
          <p:cNvPr id="17" name="Text 14"/>
          <p:cNvSpPr/>
          <p:nvPr/>
        </p:nvSpPr>
        <p:spPr>
          <a:xfrm>
            <a:off x="836355" y="6386036"/>
            <a:ext cx="289203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50"/>
              </a:lnSpc>
            </a:pPr>
            <a:r>
              <a:rPr lang="en-US" sz="23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4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1401843" y="6401039"/>
            <a:ext cx="6224349" cy="301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jQuery — для управления, CSS — для анимации</a:t>
            </a:r>
            <a:endParaRPr lang="en-US" dirty="0"/>
          </a:p>
        </p:txBody>
      </p:sp>
      <p:sp>
        <p:nvSpPr>
          <p:cNvPr id="19" name="Text 16"/>
          <p:cNvSpPr/>
          <p:nvPr/>
        </p:nvSpPr>
        <p:spPr>
          <a:xfrm>
            <a:off x="1401844" y="6811685"/>
            <a:ext cx="6999803" cy="591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Идеальный паттерн: jQuery переключает классы, CSS описывает анимацию.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1874" y="620911"/>
            <a:ext cx="6602016" cy="569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450"/>
              </a:lnSpc>
            </a:pPr>
            <a:r>
              <a:rPr lang="en-US" sz="36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Почему jQuery-анимации?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701874" y="1434941"/>
            <a:ext cx="7740253" cy="1056084"/>
          </a:xfrm>
          <a:prstGeom prst="roundRect">
            <a:avLst>
              <a:gd name="adj" fmla="val 2849"/>
            </a:avLst>
          </a:prstGeom>
          <a:solidFill>
            <a:srgbClr val="303132"/>
          </a:solidFill>
          <a:ln/>
        </p:spPr>
      </p:sp>
      <p:sp>
        <p:nvSpPr>
          <p:cNvPr id="5" name="Text 2"/>
          <p:cNvSpPr/>
          <p:nvPr/>
        </p:nvSpPr>
        <p:spPr>
          <a:xfrm>
            <a:off x="902377" y="1635443"/>
            <a:ext cx="2406610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0"/>
              </a:lnSpc>
            </a:pPr>
            <a:r>
              <a:rPr lang="en-US" sz="17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Простой синтаксис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902376" y="2017990"/>
            <a:ext cx="7339251" cy="272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00"/>
              </a:lnSpc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Минимум кода — максимум результата. Готовые методы для типовых эффектов.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01874" y="2653903"/>
            <a:ext cx="7740253" cy="1056084"/>
          </a:xfrm>
          <a:prstGeom prst="roundRect">
            <a:avLst>
              <a:gd name="adj" fmla="val 2849"/>
            </a:avLst>
          </a:prstGeom>
          <a:solidFill>
            <a:srgbClr val="303132"/>
          </a:solidFill>
          <a:ln/>
        </p:spPr>
      </p:sp>
      <p:sp>
        <p:nvSpPr>
          <p:cNvPr id="8" name="Text 5"/>
          <p:cNvSpPr/>
          <p:nvPr/>
        </p:nvSpPr>
        <p:spPr>
          <a:xfrm>
            <a:off x="902376" y="2854404"/>
            <a:ext cx="2544842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0"/>
              </a:lnSpc>
            </a:pPr>
            <a:r>
              <a:rPr lang="en-US" sz="17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Кросс-браузерность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902376" y="3236952"/>
            <a:ext cx="7339251" cy="272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00"/>
              </a:lnSpc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Единый API работает во всех браузерах — особенно важно для legacy-проектов.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01874" y="3872865"/>
            <a:ext cx="7740253" cy="1328618"/>
          </a:xfrm>
          <a:prstGeom prst="roundRect">
            <a:avLst>
              <a:gd name="adj" fmla="val 2264"/>
            </a:avLst>
          </a:prstGeom>
          <a:solidFill>
            <a:srgbClr val="303132"/>
          </a:solidFill>
          <a:ln/>
        </p:spPr>
      </p:sp>
      <p:sp>
        <p:nvSpPr>
          <p:cNvPr id="11" name="Text 8"/>
          <p:cNvSpPr/>
          <p:nvPr/>
        </p:nvSpPr>
        <p:spPr>
          <a:xfrm>
            <a:off x="902377" y="4073367"/>
            <a:ext cx="2412325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0"/>
              </a:lnSpc>
            </a:pPr>
            <a:r>
              <a:rPr lang="en-US" sz="17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Очередь анимаций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902376" y="4455915"/>
            <a:ext cx="7339251" cy="5450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00"/>
              </a:lnSpc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jQuery автоматически управляет последовательностью — анимации выполняются по очереди.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01874" y="5364361"/>
            <a:ext cx="7740253" cy="1056084"/>
          </a:xfrm>
          <a:prstGeom prst="roundRect">
            <a:avLst>
              <a:gd name="adj" fmla="val 2849"/>
            </a:avLst>
          </a:prstGeom>
          <a:solidFill>
            <a:srgbClr val="303132"/>
          </a:solidFill>
          <a:ln/>
        </p:spPr>
      </p:sp>
      <p:sp>
        <p:nvSpPr>
          <p:cNvPr id="14" name="Text 11"/>
          <p:cNvSpPr/>
          <p:nvPr/>
        </p:nvSpPr>
        <p:spPr>
          <a:xfrm>
            <a:off x="902377" y="5564862"/>
            <a:ext cx="2534603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0"/>
              </a:lnSpc>
            </a:pPr>
            <a:r>
              <a:rPr lang="en-US" sz="17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Событийная модель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902376" y="5947410"/>
            <a:ext cx="7339251" cy="272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00"/>
              </a:lnSpc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Легко комбинировать с click, hover и другими событиями DOM.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01874" y="6603684"/>
            <a:ext cx="7740253" cy="1004888"/>
          </a:xfrm>
          <a:prstGeom prst="roundRect">
            <a:avLst>
              <a:gd name="adj" fmla="val 2994"/>
            </a:avLst>
          </a:prstGeom>
          <a:solidFill>
            <a:srgbClr val="262626"/>
          </a:solidFill>
          <a:ln/>
        </p:spPr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76" y="6869311"/>
            <a:ext cx="250627" cy="200501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1353505" y="6816686"/>
            <a:ext cx="6888123" cy="5450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Важно:</a:t>
            </a:r>
            <a:r>
              <a:rPr lang="en-US" sz="16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Все анимации в jQuery работают </a:t>
            </a:r>
            <a:r>
              <a:rPr lang="en-US" sz="1600" b="1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асинхронно</a:t>
            </a:r>
            <a:r>
              <a:rPr lang="en-US" sz="16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— следующий код выполняется сразу, не дожидаясь завершения.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08999" y="567215"/>
            <a:ext cx="8524518" cy="525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00"/>
              </a:lnSpc>
            </a:pPr>
            <a:r>
              <a:rPr lang="en-US" sz="33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Отображение и сокрытие элементов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1508998" y="1370768"/>
            <a:ext cx="11612285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Три базовые пары методов для управления видимостью элементов.</a:t>
            </a:r>
            <a:endParaRPr lang="en-US" sz="1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99" y="1925837"/>
            <a:ext cx="5580341" cy="558034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999" y="1925837"/>
            <a:ext cx="5580341" cy="55803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548443" y="3341252"/>
            <a:ext cx="2116336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17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Базовые примеры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7548444" y="3760231"/>
            <a:ext cx="5580341" cy="2313146"/>
          </a:xfrm>
          <a:prstGeom prst="roundRect">
            <a:avLst>
              <a:gd name="adj" fmla="val 1200"/>
            </a:avLst>
          </a:prstGeom>
          <a:solidFill>
            <a:srgbClr val="1E1F20"/>
          </a:solidFill>
          <a:ln/>
        </p:spPr>
      </p:sp>
      <p:sp>
        <p:nvSpPr>
          <p:cNvPr id="8" name="Shape 4"/>
          <p:cNvSpPr/>
          <p:nvPr/>
        </p:nvSpPr>
        <p:spPr>
          <a:xfrm>
            <a:off x="7539276" y="3760231"/>
            <a:ext cx="5598677" cy="2313146"/>
          </a:xfrm>
          <a:prstGeom prst="roundRect">
            <a:avLst>
              <a:gd name="adj" fmla="val 1200"/>
            </a:avLst>
          </a:prstGeom>
          <a:solidFill>
            <a:srgbClr val="1E1F20"/>
          </a:solidFill>
          <a:ln/>
        </p:spPr>
      </p:sp>
      <p:sp>
        <p:nvSpPr>
          <p:cNvPr id="9" name="Text 5"/>
          <p:cNvSpPr/>
          <p:nvPr/>
        </p:nvSpPr>
        <p:spPr>
          <a:xfrm>
            <a:off x="7770615" y="3945254"/>
            <a:ext cx="5135998" cy="19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$('#box').show(); // мгновенно показать</a:t>
            </a:r>
            <a:endParaRPr lang="en-US" sz="1400" dirty="0"/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$('#box').hide(); // мгновенно скрыть</a:t>
            </a:r>
            <a:endParaRPr lang="en-US" sz="1400" dirty="0"/>
          </a:p>
          <a:p>
            <a:pPr>
              <a:lnSpc>
                <a:spcPts val="1900"/>
              </a:lnSpc>
            </a:pPr>
            <a:endParaRPr lang="en-US" sz="1400" dirty="0"/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$('#box').fadeIn(); // плавное появление</a:t>
            </a:r>
            <a:endParaRPr lang="en-US" sz="1400" dirty="0"/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$('#box').fadeOut(); // плавное исчезновение</a:t>
            </a:r>
            <a:endParaRPr lang="en-US" sz="1400" dirty="0"/>
          </a:p>
          <a:p>
            <a:pPr>
              <a:lnSpc>
                <a:spcPts val="1900"/>
              </a:lnSpc>
            </a:pPr>
            <a:endParaRPr lang="en-US" sz="1400" dirty="0"/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$('#box').slideDown(); // раскрыть сверху вниз</a:t>
            </a:r>
            <a:endParaRPr lang="en-US" sz="1400" dirty="0"/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$('#box').slideUp(); // свернуть вверх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9" y="962739"/>
            <a:ext cx="12104965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Метод .toggle() — умное переключение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9" y="2157652"/>
            <a:ext cx="12902803" cy="74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00"/>
              </a:lnSpc>
            </a:pP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Вместо ручного управления состоянием используйте toggle-методы, которые автоматически определяют, что нужно сделать.</a:t>
            </a: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863799" y="3175636"/>
            <a:ext cx="4136350" cy="2209444"/>
          </a:xfrm>
          <a:prstGeom prst="roundRect">
            <a:avLst>
              <a:gd name="adj" fmla="val 6622"/>
            </a:avLst>
          </a:prstGeom>
          <a:solidFill>
            <a:srgbClr val="111213"/>
          </a:solidFill>
          <a:ln w="30480">
            <a:solidFill>
              <a:srgbClr val="494A4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33318" y="3175636"/>
            <a:ext cx="121920" cy="2209444"/>
          </a:xfrm>
          <a:prstGeom prst="roundRect">
            <a:avLst>
              <a:gd name="adj" fmla="val 30368"/>
            </a:avLst>
          </a:prstGeom>
          <a:solidFill>
            <a:srgbClr val="FFFFFF"/>
          </a:solidFill>
          <a:ln/>
        </p:spPr>
      </p:sp>
      <p:sp>
        <p:nvSpPr>
          <p:cNvPr id="6" name="Text 4"/>
          <p:cNvSpPr/>
          <p:nvPr/>
        </p:nvSpPr>
        <p:spPr>
          <a:xfrm>
            <a:off x="1232536" y="3452933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1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.toggle()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1232536" y="3951566"/>
            <a:ext cx="3490317" cy="1133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00"/>
              </a:lnSpc>
            </a:pP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Переключает show </a:t>
            </a:r>
            <a:r>
              <a:rPr lang="en-US" dirty="0">
                <a:solidFill>
                  <a:srgbClr val="000000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↔</a:t>
            </a: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hide. Мгновенное переключение видимости.</a:t>
            </a: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5246966" y="3175636"/>
            <a:ext cx="4136350" cy="2209444"/>
          </a:xfrm>
          <a:prstGeom prst="roundRect">
            <a:avLst>
              <a:gd name="adj" fmla="val 6622"/>
            </a:avLst>
          </a:prstGeom>
          <a:solidFill>
            <a:srgbClr val="111213"/>
          </a:solidFill>
          <a:ln w="30480">
            <a:solidFill>
              <a:srgbClr val="494A4B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216485" y="3175636"/>
            <a:ext cx="121920" cy="2209444"/>
          </a:xfrm>
          <a:prstGeom prst="roundRect">
            <a:avLst>
              <a:gd name="adj" fmla="val 30368"/>
            </a:avLst>
          </a:prstGeom>
          <a:solidFill>
            <a:srgbClr val="FFFFFF"/>
          </a:solidFill>
          <a:ln/>
        </p:spPr>
      </p:sp>
      <p:sp>
        <p:nvSpPr>
          <p:cNvPr id="10" name="Text 8"/>
          <p:cNvSpPr/>
          <p:nvPr/>
        </p:nvSpPr>
        <p:spPr>
          <a:xfrm>
            <a:off x="5615702" y="3452933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1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.fadeToggle()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5615702" y="3951566"/>
            <a:ext cx="3490317" cy="1156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00"/>
              </a:lnSpc>
            </a:pP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Переключает fadeIn </a:t>
            </a:r>
            <a:r>
              <a:rPr lang="en-US" dirty="0">
                <a:solidFill>
                  <a:srgbClr val="000000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↔</a:t>
            </a: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fadeOut. Плавное изменение прозрачности.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9630132" y="3175636"/>
            <a:ext cx="4136350" cy="2209444"/>
          </a:xfrm>
          <a:prstGeom prst="roundRect">
            <a:avLst>
              <a:gd name="adj" fmla="val 6622"/>
            </a:avLst>
          </a:prstGeom>
          <a:solidFill>
            <a:srgbClr val="111213"/>
          </a:solidFill>
          <a:ln w="30480">
            <a:solidFill>
              <a:srgbClr val="494A4B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599653" y="3175636"/>
            <a:ext cx="121920" cy="2209444"/>
          </a:xfrm>
          <a:prstGeom prst="roundRect">
            <a:avLst>
              <a:gd name="adj" fmla="val 30368"/>
            </a:avLst>
          </a:prstGeom>
          <a:solidFill>
            <a:srgbClr val="FFFFFF"/>
          </a:solidFill>
          <a:ln/>
        </p:spPr>
      </p:sp>
      <p:sp>
        <p:nvSpPr>
          <p:cNvPr id="14" name="Text 12"/>
          <p:cNvSpPr/>
          <p:nvPr/>
        </p:nvSpPr>
        <p:spPr>
          <a:xfrm>
            <a:off x="9998869" y="3452933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1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.slideToggle()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9998870" y="3951566"/>
            <a:ext cx="3490317" cy="1156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00"/>
              </a:lnSpc>
            </a:pP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Переключает slideDown </a:t>
            </a:r>
            <a:r>
              <a:rPr lang="en-US" dirty="0">
                <a:solidFill>
                  <a:srgbClr val="000000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↔</a:t>
            </a: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slideUp. Раскрытие/сворачивание по высоте.</a:t>
            </a:r>
            <a:endParaRPr lang="en-US" dirty="0"/>
          </a:p>
        </p:txBody>
      </p:sp>
      <p:sp>
        <p:nvSpPr>
          <p:cNvPr id="16" name="Shape 14"/>
          <p:cNvSpPr/>
          <p:nvPr/>
        </p:nvSpPr>
        <p:spPr>
          <a:xfrm>
            <a:off x="863799" y="5662733"/>
            <a:ext cx="12902803" cy="1604129"/>
          </a:xfrm>
          <a:prstGeom prst="roundRect">
            <a:avLst>
              <a:gd name="adj" fmla="val 2308"/>
            </a:avLst>
          </a:prstGeom>
          <a:solidFill>
            <a:srgbClr val="1E1F20"/>
          </a:solidFill>
          <a:ln/>
        </p:spPr>
      </p:sp>
      <p:sp>
        <p:nvSpPr>
          <p:cNvPr id="17" name="Shape 15"/>
          <p:cNvSpPr/>
          <p:nvPr/>
        </p:nvSpPr>
        <p:spPr>
          <a:xfrm>
            <a:off x="851537" y="5662733"/>
            <a:ext cx="12927330" cy="1604129"/>
          </a:xfrm>
          <a:prstGeom prst="roundRect">
            <a:avLst>
              <a:gd name="adj" fmla="val 2308"/>
            </a:avLst>
          </a:prstGeom>
          <a:solidFill>
            <a:srgbClr val="1E1F20"/>
          </a:solidFill>
          <a:ln/>
        </p:spPr>
      </p:sp>
      <p:sp>
        <p:nvSpPr>
          <p:cNvPr id="18" name="Text 16"/>
          <p:cNvSpPr/>
          <p:nvPr/>
        </p:nvSpPr>
        <p:spPr>
          <a:xfrm>
            <a:off x="1160026" y="5909549"/>
            <a:ext cx="12310349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00"/>
              </a:lnSpc>
            </a:pPr>
            <a:r>
              <a:rPr lang="en-US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$('#toggleBtn').click(function() {</a:t>
            </a:r>
            <a:endParaRPr lang="en-US" dirty="0"/>
          </a:p>
          <a:p>
            <a:pPr>
              <a:lnSpc>
                <a:spcPts val="2900"/>
              </a:lnSpc>
            </a:pPr>
            <a:r>
              <a:rPr lang="en-US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$('#box').slideToggle(); // один метод вместо if/else</a:t>
            </a:r>
            <a:endParaRPr lang="en-US" dirty="0"/>
          </a:p>
          <a:p>
            <a:pPr>
              <a:lnSpc>
                <a:spcPts val="2900"/>
              </a:lnSpc>
            </a:pPr>
            <a:r>
              <a:rPr lang="en-US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});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67062" y="581145"/>
            <a:ext cx="10436304" cy="547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300"/>
              </a:lnSpc>
            </a:pPr>
            <a:r>
              <a:rPr lang="en-US" sz="34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Fade-эффекты: управление прозрачностью</a:t>
            </a:r>
            <a:endParaRPr lang="en-US" sz="3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65" y="2353508"/>
            <a:ext cx="7697867" cy="42963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442849" y="1505546"/>
            <a:ext cx="2692478" cy="273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50"/>
              </a:lnSpc>
            </a:pPr>
            <a:r>
              <a:rPr lang="en-US" sz="17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Методы прозрачности</a:t>
            </a:r>
            <a:endParaRPr lang="en-US" sz="17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15119" y="1954769"/>
            <a:ext cx="289203" cy="28920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069472" y="1948816"/>
            <a:ext cx="2308861" cy="273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50"/>
              </a:lnSpc>
            </a:pPr>
            <a:r>
              <a:rPr lang="en-US" sz="17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.fadeIn() / .fadeOut()</a:t>
            </a:r>
            <a:endParaRPr lang="en-US" sz="1700" dirty="0"/>
          </a:p>
        </p:txBody>
      </p:sp>
      <p:sp>
        <p:nvSpPr>
          <p:cNvPr id="7" name="Text 3"/>
          <p:cNvSpPr/>
          <p:nvPr/>
        </p:nvSpPr>
        <p:spPr>
          <a:xfrm>
            <a:off x="10069475" y="2373274"/>
            <a:ext cx="3301246" cy="515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Полное появление или исчезновение элемента.</a:t>
            </a:r>
            <a:endParaRPr lang="en-US" sz="16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15119" y="3195758"/>
            <a:ext cx="289203" cy="28920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069473" y="3189803"/>
            <a:ext cx="2191226" cy="273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50"/>
              </a:lnSpc>
            </a:pPr>
            <a:r>
              <a:rPr lang="en-US" sz="17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.fadeToggle()</a:t>
            </a:r>
            <a:endParaRPr lang="en-US" sz="1700" dirty="0"/>
          </a:p>
        </p:txBody>
      </p:sp>
      <p:sp>
        <p:nvSpPr>
          <p:cNvPr id="10" name="Text 5"/>
          <p:cNvSpPr/>
          <p:nvPr/>
        </p:nvSpPr>
        <p:spPr>
          <a:xfrm>
            <a:off x="10069475" y="3614261"/>
            <a:ext cx="3301246" cy="5229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Переключение между состояниями in </a:t>
            </a:r>
            <a:r>
              <a:rPr lang="en-US" sz="16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↔</a:t>
            </a: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out.</a:t>
            </a:r>
            <a:endParaRPr lang="en-US" sz="16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15119" y="4444366"/>
            <a:ext cx="289203" cy="28920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0069474" y="4438413"/>
            <a:ext cx="2911794" cy="273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50"/>
              </a:lnSpc>
            </a:pPr>
            <a:r>
              <a:rPr lang="en-US" sz="17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.fadeTo(duration, opacity)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10069475" y="4862871"/>
            <a:ext cx="3301246" cy="515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Анимация до конкретного значения прозрачности (0–1).</a:t>
            </a:r>
            <a:endParaRPr lang="en-US" sz="1600" dirty="0"/>
          </a:p>
        </p:txBody>
      </p:sp>
      <p:sp>
        <p:nvSpPr>
          <p:cNvPr id="14" name="Shape 8"/>
          <p:cNvSpPr/>
          <p:nvPr/>
        </p:nvSpPr>
        <p:spPr>
          <a:xfrm>
            <a:off x="9442846" y="5547598"/>
            <a:ext cx="3927872" cy="1931432"/>
          </a:xfrm>
          <a:prstGeom prst="roundRect">
            <a:avLst>
              <a:gd name="adj" fmla="val 1498"/>
            </a:avLst>
          </a:prstGeom>
          <a:solidFill>
            <a:srgbClr val="1E1F20"/>
          </a:solidFill>
          <a:ln/>
        </p:spPr>
      </p:sp>
      <p:sp>
        <p:nvSpPr>
          <p:cNvPr id="15" name="Shape 9"/>
          <p:cNvSpPr/>
          <p:nvPr/>
        </p:nvSpPr>
        <p:spPr>
          <a:xfrm>
            <a:off x="9433321" y="5547598"/>
            <a:ext cx="3946922" cy="1931432"/>
          </a:xfrm>
          <a:prstGeom prst="roundRect">
            <a:avLst>
              <a:gd name="adj" fmla="val 1498"/>
            </a:avLst>
          </a:prstGeom>
          <a:solidFill>
            <a:srgbClr val="1E1F20"/>
          </a:solidFill>
          <a:ln/>
        </p:spPr>
      </p:sp>
      <p:sp>
        <p:nvSpPr>
          <p:cNvPr id="16" name="Text 10"/>
          <p:cNvSpPr/>
          <p:nvPr/>
        </p:nvSpPr>
        <p:spPr>
          <a:xfrm>
            <a:off x="9674304" y="5740360"/>
            <a:ext cx="3464957" cy="15459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$('#photo').fadeOut(800, function() {</a:t>
            </a:r>
            <a:endParaRPr lang="en-US" sz="1600" dirty="0"/>
          </a:p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$(this).remove(); // callback после завершения</a:t>
            </a:r>
            <a:endParaRPr lang="en-US" sz="1600" dirty="0"/>
          </a:p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});</a:t>
            </a:r>
            <a:endParaRPr lang="en-US" sz="1600" dirty="0"/>
          </a:p>
          <a:p>
            <a:pPr>
              <a:lnSpc>
                <a:spcPts val="2000"/>
              </a:lnSpc>
            </a:pPr>
            <a:endParaRPr lang="en-US" sz="1600" dirty="0"/>
          </a:p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$('#box').fadeTo(1000, 0.5); // до 50%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08999" y="567215"/>
            <a:ext cx="8760501" cy="525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00"/>
              </a:lnSpc>
            </a:pPr>
            <a:r>
              <a:rPr lang="en-US" sz="33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Slide-эффекты: скользящие элементы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1508998" y="1370768"/>
            <a:ext cx="11612285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Эффекты изменяют высоту элемента, создавая эффект раскрытия или сворачивания.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508998" y="2949893"/>
            <a:ext cx="2103597" cy="262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50"/>
              </a:lnSpc>
            </a:pPr>
            <a:r>
              <a:rPr lang="en-US" sz="17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Как это работает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1508999" y="3351609"/>
            <a:ext cx="5580341" cy="112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883" indent="-342883">
              <a:lnSpc>
                <a:spcPts val="1900"/>
              </a:lnSpc>
              <a:buSzPct val="100000"/>
              <a:buChar char="•"/>
            </a:pPr>
            <a:r>
              <a:rPr lang="en-US" sz="1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jQuery управляет </a:t>
            </a:r>
            <a:r>
              <a:rPr lang="en-US" sz="1400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display: none</a:t>
            </a:r>
            <a:r>
              <a:rPr lang="en-US" sz="1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автоматически</a:t>
            </a:r>
            <a:endParaRPr lang="en-US" sz="1400" dirty="0"/>
          </a:p>
          <a:p>
            <a:pPr marL="342883" indent="-342883">
              <a:lnSpc>
                <a:spcPts val="1900"/>
              </a:lnSpc>
              <a:buSzPct val="100000"/>
              <a:buChar char="•"/>
            </a:pPr>
            <a:r>
              <a:rPr lang="en-US" sz="1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Лучше всего работает с </a:t>
            </a:r>
            <a:r>
              <a:rPr lang="en-US" sz="1400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overflow: hidden</a:t>
            </a:r>
            <a:endParaRPr lang="en-US" sz="1400" dirty="0"/>
          </a:p>
          <a:p>
            <a:pPr marL="342883" indent="-342883">
              <a:lnSpc>
                <a:spcPts val="1900"/>
              </a:lnSpc>
              <a:buSzPct val="100000"/>
              <a:buChar char="•"/>
            </a:pPr>
            <a:r>
              <a:rPr lang="en-US" sz="1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Не используйте с </a:t>
            </a:r>
            <a:r>
              <a:rPr lang="en-US" sz="1400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display: inline</a:t>
            </a:r>
            <a:r>
              <a:rPr lang="en-US" sz="1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— замените на </a:t>
            </a:r>
            <a:r>
              <a:rPr lang="en-US" sz="1400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block</a:t>
            </a:r>
            <a:r>
              <a:rPr lang="en-US" sz="14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или </a:t>
            </a:r>
            <a:r>
              <a:rPr lang="en-US" sz="1400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inline-block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508999" y="4637366"/>
            <a:ext cx="5580341" cy="1827371"/>
          </a:xfrm>
          <a:prstGeom prst="roundRect">
            <a:avLst>
              <a:gd name="adj" fmla="val 1520"/>
            </a:avLst>
          </a:prstGeom>
          <a:solidFill>
            <a:srgbClr val="1E1F20"/>
          </a:solidFill>
          <a:ln/>
        </p:spPr>
      </p:sp>
      <p:sp>
        <p:nvSpPr>
          <p:cNvPr id="7" name="Shape 5"/>
          <p:cNvSpPr/>
          <p:nvPr/>
        </p:nvSpPr>
        <p:spPr>
          <a:xfrm>
            <a:off x="1499831" y="4637366"/>
            <a:ext cx="5598677" cy="1827371"/>
          </a:xfrm>
          <a:prstGeom prst="roundRect">
            <a:avLst>
              <a:gd name="adj" fmla="val 1520"/>
            </a:avLst>
          </a:prstGeom>
          <a:solidFill>
            <a:srgbClr val="1E1F20"/>
          </a:solidFill>
          <a:ln/>
        </p:spPr>
      </p:sp>
      <p:sp>
        <p:nvSpPr>
          <p:cNvPr id="8" name="Text 6"/>
          <p:cNvSpPr/>
          <p:nvPr/>
        </p:nvSpPr>
        <p:spPr>
          <a:xfrm>
            <a:off x="1731171" y="4822388"/>
            <a:ext cx="5135998" cy="14573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$('.menu').slideDown(400);</a:t>
            </a:r>
            <a:endParaRPr lang="en-US" sz="1400" dirty="0"/>
          </a:p>
          <a:p>
            <a:pPr>
              <a:lnSpc>
                <a:spcPts val="1900"/>
              </a:lnSpc>
            </a:pPr>
            <a:endParaRPr lang="en-US" sz="1400" dirty="0"/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$('.accordion-header').click(function() {</a:t>
            </a:r>
            <a:endParaRPr lang="en-US" sz="1400" dirty="0"/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$(this).next('.accordion-body')</a:t>
            </a:r>
            <a:endParaRPr lang="en-US" sz="1400" dirty="0"/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.slideToggle(300);</a:t>
            </a:r>
            <a:endParaRPr lang="en-US" sz="1400" dirty="0"/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});</a:t>
            </a:r>
            <a:endParaRPr lang="en-US" sz="14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444" y="1925837"/>
            <a:ext cx="5580341" cy="5580340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444" y="1925837"/>
            <a:ext cx="5580341" cy="5580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39641" y="419576"/>
            <a:ext cx="5098853" cy="405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50"/>
              </a:lnSpc>
            </a:pPr>
            <a:r>
              <a:rPr lang="en-US" sz="26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Очередь анимаций: fx queue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2839643" y="989886"/>
            <a:ext cx="8951118" cy="168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00"/>
              </a:lnSpc>
            </a:pPr>
            <a:r>
              <a:rPr lang="en-US" sz="11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Каждый элемент имеет собственную очередь анимаций. Следующая анимация начинается только после завершения предыдущей.</a:t>
            </a:r>
            <a:endParaRPr lang="en-US" sz="11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611" y="1251585"/>
            <a:ext cx="5235178" cy="470130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898841" y="2206373"/>
            <a:ext cx="1830741" cy="228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00"/>
              </a:lnSpc>
            </a:pPr>
            <a:r>
              <a:rPr lang="en-US" sz="14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slideUp 500ms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6178121" y="4770948"/>
            <a:ext cx="1830741" cy="228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00"/>
              </a:lnSpc>
            </a:pPr>
            <a:r>
              <a:rPr lang="en-US" sz="14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fadeOut 300ms</a:t>
            </a:r>
            <a:endParaRPr lang="en-US" sz="1400" dirty="0"/>
          </a:p>
        </p:txBody>
      </p:sp>
      <p:sp>
        <p:nvSpPr>
          <p:cNvPr id="9" name="Text 4"/>
          <p:cNvSpPr/>
          <p:nvPr/>
        </p:nvSpPr>
        <p:spPr>
          <a:xfrm>
            <a:off x="7855578" y="2733219"/>
            <a:ext cx="1830741" cy="228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00"/>
              </a:lnSpc>
            </a:pPr>
            <a:r>
              <a:rPr lang="en-US" sz="14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slideDown 800ms</a:t>
            </a:r>
            <a:endParaRPr lang="en-US" sz="1400" dirty="0"/>
          </a:p>
        </p:txBody>
      </p:sp>
      <p:sp>
        <p:nvSpPr>
          <p:cNvPr id="11" name="Text 5"/>
          <p:cNvSpPr/>
          <p:nvPr/>
        </p:nvSpPr>
        <p:spPr>
          <a:xfrm>
            <a:off x="2839643" y="6045637"/>
            <a:ext cx="8951118" cy="176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00"/>
              </a:lnSpc>
            </a:pPr>
            <a:r>
              <a:rPr lang="en-US" sz="11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Анимации выполняются строго по очереди — </a:t>
            </a:r>
            <a:r>
              <a:rPr lang="en-US" sz="1100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fadeOut</a:t>
            </a:r>
            <a:r>
              <a:rPr lang="en-US" sz="11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начнётся только после завершения </a:t>
            </a:r>
            <a:r>
              <a:rPr lang="en-US" sz="1100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slideUp</a:t>
            </a:r>
            <a:r>
              <a:rPr lang="en-US" sz="11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1100" dirty="0"/>
          </a:p>
        </p:txBody>
      </p:sp>
      <p:sp>
        <p:nvSpPr>
          <p:cNvPr id="12" name="Shape 6"/>
          <p:cNvSpPr/>
          <p:nvPr/>
        </p:nvSpPr>
        <p:spPr>
          <a:xfrm>
            <a:off x="2839640" y="6314957"/>
            <a:ext cx="4434365" cy="706279"/>
          </a:xfrm>
          <a:prstGeom prst="roundRect">
            <a:avLst>
              <a:gd name="adj" fmla="val 3031"/>
            </a:avLst>
          </a:prstGeom>
          <a:solidFill>
            <a:srgbClr val="303132"/>
          </a:solidFill>
          <a:ln/>
        </p:spPr>
      </p:sp>
      <p:sp>
        <p:nvSpPr>
          <p:cNvPr id="13" name="Text 7"/>
          <p:cNvSpPr/>
          <p:nvPr/>
        </p:nvSpPr>
        <p:spPr>
          <a:xfrm>
            <a:off x="2982279" y="6457594"/>
            <a:ext cx="1621512" cy="2026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50"/>
              </a:lnSpc>
            </a:pPr>
            <a:r>
              <a:rPr lang="en-US" sz="13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.stop()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2982279" y="6709648"/>
            <a:ext cx="4149090" cy="168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00"/>
              </a:lnSpc>
            </a:pPr>
            <a:r>
              <a:rPr lang="en-US" sz="11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Останавливает текущую анимацию</a:t>
            </a:r>
            <a:endParaRPr lang="en-US" sz="1100" dirty="0"/>
          </a:p>
        </p:txBody>
      </p:sp>
      <p:sp>
        <p:nvSpPr>
          <p:cNvPr id="15" name="Shape 9"/>
          <p:cNvSpPr/>
          <p:nvPr/>
        </p:nvSpPr>
        <p:spPr>
          <a:xfrm>
            <a:off x="7356395" y="6314957"/>
            <a:ext cx="4434365" cy="706279"/>
          </a:xfrm>
          <a:prstGeom prst="roundRect">
            <a:avLst>
              <a:gd name="adj" fmla="val 3031"/>
            </a:avLst>
          </a:prstGeom>
          <a:solidFill>
            <a:srgbClr val="303132"/>
          </a:solidFill>
          <a:ln/>
        </p:spPr>
      </p:sp>
      <p:sp>
        <p:nvSpPr>
          <p:cNvPr id="16" name="Text 10"/>
          <p:cNvSpPr/>
          <p:nvPr/>
        </p:nvSpPr>
        <p:spPr>
          <a:xfrm>
            <a:off x="7499034" y="6457594"/>
            <a:ext cx="1621512" cy="2026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50"/>
              </a:lnSpc>
            </a:pPr>
            <a:r>
              <a:rPr lang="en-US" sz="13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.finish()</a:t>
            </a:r>
            <a:endParaRPr lang="en-US" sz="1300" dirty="0"/>
          </a:p>
        </p:txBody>
      </p:sp>
      <p:sp>
        <p:nvSpPr>
          <p:cNvPr id="17" name="Text 11"/>
          <p:cNvSpPr/>
          <p:nvPr/>
        </p:nvSpPr>
        <p:spPr>
          <a:xfrm>
            <a:off x="7499034" y="6709648"/>
            <a:ext cx="4149090" cy="168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00"/>
              </a:lnSpc>
            </a:pPr>
            <a:r>
              <a:rPr lang="en-US" sz="11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Сразу завершает все анимации в очереди</a:t>
            </a:r>
            <a:endParaRPr lang="en-US" sz="1100" dirty="0"/>
          </a:p>
        </p:txBody>
      </p:sp>
      <p:sp>
        <p:nvSpPr>
          <p:cNvPr id="18" name="Shape 12"/>
          <p:cNvSpPr/>
          <p:nvPr/>
        </p:nvSpPr>
        <p:spPr>
          <a:xfrm>
            <a:off x="2839640" y="7103627"/>
            <a:ext cx="4434365" cy="706279"/>
          </a:xfrm>
          <a:prstGeom prst="roundRect">
            <a:avLst>
              <a:gd name="adj" fmla="val 3031"/>
            </a:avLst>
          </a:prstGeom>
          <a:solidFill>
            <a:srgbClr val="303132"/>
          </a:solidFill>
          <a:ln/>
        </p:spPr>
      </p:sp>
      <p:sp>
        <p:nvSpPr>
          <p:cNvPr id="19" name="Text 13"/>
          <p:cNvSpPr/>
          <p:nvPr/>
        </p:nvSpPr>
        <p:spPr>
          <a:xfrm>
            <a:off x="2982279" y="7246264"/>
            <a:ext cx="1621512" cy="2026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50"/>
              </a:lnSpc>
            </a:pPr>
            <a:r>
              <a:rPr lang="en-US" sz="13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.clearQueue()</a:t>
            </a:r>
            <a:endParaRPr lang="en-US" sz="1300" dirty="0"/>
          </a:p>
        </p:txBody>
      </p:sp>
      <p:sp>
        <p:nvSpPr>
          <p:cNvPr id="20" name="Text 14"/>
          <p:cNvSpPr/>
          <p:nvPr/>
        </p:nvSpPr>
        <p:spPr>
          <a:xfrm>
            <a:off x="2982279" y="7498318"/>
            <a:ext cx="4149090" cy="168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00"/>
              </a:lnSpc>
            </a:pPr>
            <a:r>
              <a:rPr lang="en-US" sz="11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Очищает очередь анимаций</a:t>
            </a:r>
            <a:endParaRPr lang="en-US" sz="1100" dirty="0"/>
          </a:p>
        </p:txBody>
      </p:sp>
      <p:sp>
        <p:nvSpPr>
          <p:cNvPr id="21" name="Shape 15"/>
          <p:cNvSpPr/>
          <p:nvPr/>
        </p:nvSpPr>
        <p:spPr>
          <a:xfrm>
            <a:off x="7356395" y="7103627"/>
            <a:ext cx="4434365" cy="706279"/>
          </a:xfrm>
          <a:prstGeom prst="roundRect">
            <a:avLst>
              <a:gd name="adj" fmla="val 3031"/>
            </a:avLst>
          </a:prstGeom>
          <a:solidFill>
            <a:srgbClr val="303132"/>
          </a:solidFill>
          <a:ln/>
        </p:spPr>
      </p:sp>
      <p:sp>
        <p:nvSpPr>
          <p:cNvPr id="22" name="Text 16"/>
          <p:cNvSpPr/>
          <p:nvPr/>
        </p:nvSpPr>
        <p:spPr>
          <a:xfrm>
            <a:off x="7499034" y="7246264"/>
            <a:ext cx="1621512" cy="2026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50"/>
              </a:lnSpc>
            </a:pPr>
            <a:r>
              <a:rPr lang="en-US" sz="13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.delay()</a:t>
            </a:r>
            <a:endParaRPr lang="en-US" sz="1300" dirty="0"/>
          </a:p>
        </p:txBody>
      </p:sp>
      <p:sp>
        <p:nvSpPr>
          <p:cNvPr id="23" name="Text 17"/>
          <p:cNvSpPr/>
          <p:nvPr/>
        </p:nvSpPr>
        <p:spPr>
          <a:xfrm>
            <a:off x="7499034" y="7498318"/>
            <a:ext cx="4149090" cy="168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00"/>
              </a:lnSpc>
            </a:pPr>
            <a:r>
              <a:rPr lang="en-US" sz="11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Добавляет паузу между анимациями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0344" y="683657"/>
            <a:ext cx="8560237" cy="690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400"/>
              </a:lnSpc>
            </a:pPr>
            <a:r>
              <a:rPr lang="en-US" sz="43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Метод .delay() и setTimeout()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50344" y="1971676"/>
            <a:ext cx="3945850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.delay() — пауза в очереди</a:t>
            </a:r>
            <a:endParaRPr lang="en-US" sz="2100" dirty="0"/>
          </a:p>
        </p:txBody>
      </p:sp>
      <p:sp>
        <p:nvSpPr>
          <p:cNvPr id="4" name="Shape 2"/>
          <p:cNvSpPr/>
          <p:nvPr/>
        </p:nvSpPr>
        <p:spPr>
          <a:xfrm>
            <a:off x="850344" y="2585680"/>
            <a:ext cx="6168509" cy="2655332"/>
          </a:xfrm>
          <a:prstGeom prst="roundRect">
            <a:avLst>
              <a:gd name="adj" fmla="val 1373"/>
            </a:avLst>
          </a:prstGeom>
          <a:solidFill>
            <a:srgbClr val="1E1F20"/>
          </a:solidFill>
          <a:ln/>
        </p:spPr>
      </p:sp>
      <p:sp>
        <p:nvSpPr>
          <p:cNvPr id="5" name="Shape 3"/>
          <p:cNvSpPr/>
          <p:nvPr/>
        </p:nvSpPr>
        <p:spPr>
          <a:xfrm>
            <a:off x="838201" y="2585680"/>
            <a:ext cx="6192798" cy="2655332"/>
          </a:xfrm>
          <a:prstGeom prst="roundRect">
            <a:avLst>
              <a:gd name="adj" fmla="val 1373"/>
            </a:avLst>
          </a:prstGeom>
          <a:solidFill>
            <a:srgbClr val="1E1F20"/>
          </a:solidFill>
          <a:ln/>
        </p:spPr>
      </p:sp>
      <p:sp>
        <p:nvSpPr>
          <p:cNvPr id="6" name="Text 4"/>
          <p:cNvSpPr/>
          <p:nvPr/>
        </p:nvSpPr>
        <p:spPr>
          <a:xfrm>
            <a:off x="1141811" y="2828569"/>
            <a:ext cx="5585579" cy="2169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$('#box')</a:t>
            </a:r>
            <a:endParaRPr lang="en-US" dirty="0"/>
          </a:p>
          <a:p>
            <a:pPr>
              <a:lnSpc>
                <a:spcPts val="2800"/>
              </a:lnSpc>
            </a:pPr>
            <a:r>
              <a:rPr lang="en-US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.fadeIn(500)</a:t>
            </a:r>
            <a:endParaRPr lang="en-US" dirty="0"/>
          </a:p>
          <a:p>
            <a:pPr>
              <a:lnSpc>
                <a:spcPts val="2800"/>
              </a:lnSpc>
            </a:pPr>
            <a:r>
              <a:rPr lang="en-US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.delay(1000)    // пауза 1 сек</a:t>
            </a:r>
            <a:endParaRPr lang="en-US" dirty="0"/>
          </a:p>
          <a:p>
            <a:pPr>
              <a:lnSpc>
                <a:spcPts val="2800"/>
              </a:lnSpc>
            </a:pPr>
            <a:r>
              <a:rPr lang="en-US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.fadeOut(500)</a:t>
            </a:r>
            <a:endParaRPr lang="en-US" dirty="0"/>
          </a:p>
          <a:p>
            <a:pPr>
              <a:lnSpc>
                <a:spcPts val="2800"/>
              </a:lnSpc>
            </a:pPr>
            <a:r>
              <a:rPr lang="en-US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.delay(800)</a:t>
            </a:r>
            <a:endParaRPr lang="en-US" dirty="0"/>
          </a:p>
          <a:p>
            <a:pPr>
              <a:lnSpc>
                <a:spcPts val="2800"/>
              </a:lnSpc>
            </a:pPr>
            <a:r>
              <a:rPr lang="en-US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.fadeIn(600);</a:t>
            </a:r>
            <a:endParaRPr lang="en-US" dirty="0"/>
          </a:p>
        </p:txBody>
      </p:sp>
      <p:sp>
        <p:nvSpPr>
          <p:cNvPr id="7" name="Shape 5"/>
          <p:cNvSpPr/>
          <p:nvPr/>
        </p:nvSpPr>
        <p:spPr>
          <a:xfrm>
            <a:off x="850344" y="5509975"/>
            <a:ext cx="6168509" cy="1766888"/>
          </a:xfrm>
          <a:prstGeom prst="roundRect">
            <a:avLst>
              <a:gd name="adj" fmla="val 2063"/>
            </a:avLst>
          </a:prstGeom>
          <a:solidFill>
            <a:srgbClr val="262626"/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32" y="5852517"/>
            <a:ext cx="303610" cy="24288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39730" y="5809774"/>
            <a:ext cx="5136237" cy="1130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b="1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Ограничение:</a:t>
            </a:r>
            <a:r>
              <a:rPr lang="en-US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dirty="0">
                <a:solidFill>
                  <a:srgbClr val="FFFFFF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.delay()</a:t>
            </a:r>
            <a:r>
              <a:rPr lang="en-US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работает только с очередью </a:t>
            </a:r>
            <a:r>
              <a:rPr lang="en-US" dirty="0">
                <a:solidFill>
                  <a:srgbClr val="FFFFFF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fx</a:t>
            </a:r>
            <a:r>
              <a:rPr lang="en-US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 Не действует на </a:t>
            </a:r>
            <a:r>
              <a:rPr lang="en-US" dirty="0">
                <a:solidFill>
                  <a:srgbClr val="FFFFFF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.css()</a:t>
            </a:r>
            <a:r>
              <a:rPr lang="en-US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, </a:t>
            </a:r>
            <a:r>
              <a:rPr lang="en-US" dirty="0">
                <a:solidFill>
                  <a:srgbClr val="FFFFFF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.attr()</a:t>
            </a:r>
            <a:r>
              <a:rPr lang="en-US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и обычный JS-код.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7619168" y="1971676"/>
            <a:ext cx="5402461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setTimeout() — для сложной логики</a:t>
            </a:r>
            <a:endParaRPr lang="en-US" sz="2100" dirty="0"/>
          </a:p>
        </p:txBody>
      </p:sp>
      <p:sp>
        <p:nvSpPr>
          <p:cNvPr id="11" name="Shape 8"/>
          <p:cNvSpPr/>
          <p:nvPr/>
        </p:nvSpPr>
        <p:spPr>
          <a:xfrm>
            <a:off x="7619168" y="2585681"/>
            <a:ext cx="6168509" cy="2293739"/>
          </a:xfrm>
          <a:prstGeom prst="roundRect">
            <a:avLst>
              <a:gd name="adj" fmla="val 1589"/>
            </a:avLst>
          </a:prstGeom>
          <a:solidFill>
            <a:srgbClr val="1E1F20"/>
          </a:solidFill>
          <a:ln/>
        </p:spPr>
      </p:sp>
      <p:sp>
        <p:nvSpPr>
          <p:cNvPr id="12" name="Shape 9"/>
          <p:cNvSpPr/>
          <p:nvPr/>
        </p:nvSpPr>
        <p:spPr>
          <a:xfrm>
            <a:off x="7607023" y="2585681"/>
            <a:ext cx="6192798" cy="2293739"/>
          </a:xfrm>
          <a:prstGeom prst="roundRect">
            <a:avLst>
              <a:gd name="adj" fmla="val 1589"/>
            </a:avLst>
          </a:prstGeom>
          <a:solidFill>
            <a:srgbClr val="1E1F20"/>
          </a:solidFill>
          <a:ln/>
        </p:spPr>
      </p:sp>
      <p:sp>
        <p:nvSpPr>
          <p:cNvPr id="13" name="Text 10"/>
          <p:cNvSpPr/>
          <p:nvPr/>
        </p:nvSpPr>
        <p:spPr>
          <a:xfrm>
            <a:off x="7910633" y="2828569"/>
            <a:ext cx="5585579" cy="1807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$('#box').fadeIn(500, function() {</a:t>
            </a:r>
            <a:endParaRPr lang="en-US" dirty="0"/>
          </a:p>
          <a:p>
            <a:pPr>
              <a:lnSpc>
                <a:spcPts val="2800"/>
              </a:lnSpc>
            </a:pPr>
            <a:r>
              <a:rPr lang="en-US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setTimeout(function() {</a:t>
            </a:r>
            <a:endParaRPr lang="en-US" dirty="0"/>
          </a:p>
          <a:p>
            <a:pPr>
              <a:lnSpc>
                <a:spcPts val="2800"/>
              </a:lnSpc>
            </a:pPr>
            <a:r>
              <a:rPr lang="en-US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$('#box').fadeOut(500);</a:t>
            </a:r>
            <a:endParaRPr lang="en-US" dirty="0"/>
          </a:p>
          <a:p>
            <a:pPr>
              <a:lnSpc>
                <a:spcPts val="2800"/>
              </a:lnSpc>
            </a:pPr>
            <a:r>
              <a:rPr lang="en-US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}, 1000);</a:t>
            </a:r>
            <a:endParaRPr lang="en-US" dirty="0"/>
          </a:p>
          <a:p>
            <a:pPr>
              <a:lnSpc>
                <a:spcPts val="2800"/>
              </a:lnSpc>
            </a:pPr>
            <a:r>
              <a:rPr lang="en-US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});</a:t>
            </a:r>
            <a:endParaRPr lang="en-US" dirty="0"/>
          </a:p>
        </p:txBody>
      </p:sp>
      <p:sp>
        <p:nvSpPr>
          <p:cNvPr id="14" name="Text 11"/>
          <p:cNvSpPr/>
          <p:nvPr/>
        </p:nvSpPr>
        <p:spPr>
          <a:xfrm>
            <a:off x="7619168" y="5148382"/>
            <a:ext cx="6168509" cy="7460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Используйте </a:t>
            </a:r>
            <a:r>
              <a:rPr lang="en-US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setTimeout</a:t>
            </a:r>
            <a:r>
              <a:rPr lang="en-US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внутри callback, когда нужна более гибкая логика задержки вне очереди анимаций.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2356" y="612339"/>
            <a:ext cx="9299614" cy="6025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700"/>
              </a:lnSpc>
            </a:pPr>
            <a:r>
              <a:rPr lang="en-US" sz="37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Метод .animate() — полная свобода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742356" y="1579483"/>
            <a:ext cx="13145691" cy="295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Самый мощный инструмент jQuery для анимации любых числовых CSS-свойств.</a:t>
            </a:r>
            <a:endParaRPr lang="en-US" sz="1700" dirty="0"/>
          </a:p>
        </p:txBody>
      </p:sp>
      <p:sp>
        <p:nvSpPr>
          <p:cNvPr id="4" name="Shape 2"/>
          <p:cNvSpPr/>
          <p:nvPr/>
        </p:nvSpPr>
        <p:spPr>
          <a:xfrm>
            <a:off x="742356" y="2285406"/>
            <a:ext cx="6314123" cy="2791063"/>
          </a:xfrm>
          <a:prstGeom prst="roundRect">
            <a:avLst>
              <a:gd name="adj" fmla="val 1140"/>
            </a:avLst>
          </a:prstGeom>
          <a:solidFill>
            <a:srgbClr val="1E1F20"/>
          </a:solidFill>
          <a:ln/>
        </p:spPr>
      </p:sp>
      <p:sp>
        <p:nvSpPr>
          <p:cNvPr id="5" name="Shape 3"/>
          <p:cNvSpPr/>
          <p:nvPr/>
        </p:nvSpPr>
        <p:spPr>
          <a:xfrm>
            <a:off x="731759" y="2285406"/>
            <a:ext cx="6335317" cy="2791063"/>
          </a:xfrm>
          <a:prstGeom prst="roundRect">
            <a:avLst>
              <a:gd name="adj" fmla="val 1140"/>
            </a:avLst>
          </a:prstGeom>
          <a:solidFill>
            <a:srgbClr val="1E1F20"/>
          </a:solidFill>
          <a:ln/>
        </p:spPr>
      </p:sp>
      <p:sp>
        <p:nvSpPr>
          <p:cNvPr id="6" name="Text 4"/>
          <p:cNvSpPr/>
          <p:nvPr/>
        </p:nvSpPr>
        <p:spPr>
          <a:xfrm>
            <a:off x="996793" y="2497455"/>
            <a:ext cx="5805250" cy="23669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$('#box').animate({</a:t>
            </a:r>
            <a:endParaRPr lang="en-US" sz="1700" dirty="0"/>
          </a:p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width:    '500px',</a:t>
            </a:r>
            <a:endParaRPr lang="en-US" sz="1700" dirty="0"/>
          </a:p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height:   '300px',</a:t>
            </a:r>
            <a:endParaRPr lang="en-US" sz="1700" dirty="0"/>
          </a:p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opacity:  0.8,</a:t>
            </a:r>
            <a:endParaRPr lang="en-US" sz="1700" dirty="0"/>
          </a:p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left:     '200px'</a:t>
            </a:r>
            <a:endParaRPr lang="en-US" sz="1700" dirty="0"/>
          </a:p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}, 1000, 'swing', function() {</a:t>
            </a:r>
            <a:endParaRPr lang="en-US" sz="1700" dirty="0"/>
          </a:p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alert('Готово!');</a:t>
            </a:r>
            <a:endParaRPr lang="en-US" sz="1700" dirty="0"/>
          </a:p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});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81545" y="2262665"/>
            <a:ext cx="2510670" cy="301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Параметры метода</a:t>
            </a: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7581544" y="2769038"/>
            <a:ext cx="3065859" cy="1545193"/>
          </a:xfrm>
          <a:prstGeom prst="roundRect">
            <a:avLst>
              <a:gd name="adj" fmla="val 2059"/>
            </a:avLst>
          </a:prstGeom>
          <a:solidFill>
            <a:srgbClr val="111213"/>
          </a:solidFill>
          <a:ln w="22860">
            <a:solidFill>
              <a:srgbClr val="494A4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816454" y="3003947"/>
            <a:ext cx="2410421" cy="301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properties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816455" y="3487579"/>
            <a:ext cx="2596038" cy="591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Объект с CSS-свойствами для анимации</a:t>
            </a:r>
            <a:endParaRPr lang="en-US" sz="1700" dirty="0"/>
          </a:p>
        </p:txBody>
      </p:sp>
      <p:sp>
        <p:nvSpPr>
          <p:cNvPr id="11" name="Shape 9"/>
          <p:cNvSpPr/>
          <p:nvPr/>
        </p:nvSpPr>
        <p:spPr>
          <a:xfrm>
            <a:off x="10829688" y="2769038"/>
            <a:ext cx="3065978" cy="1545193"/>
          </a:xfrm>
          <a:prstGeom prst="roundRect">
            <a:avLst>
              <a:gd name="adj" fmla="val 2059"/>
            </a:avLst>
          </a:prstGeom>
          <a:solidFill>
            <a:srgbClr val="111213"/>
          </a:solidFill>
          <a:ln w="22860">
            <a:solidFill>
              <a:srgbClr val="494A4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1064598" y="3003947"/>
            <a:ext cx="2410421" cy="301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duration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1064598" y="3487579"/>
            <a:ext cx="2596158" cy="591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Длительность: число (мс) или 'slow' / 'fast'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7581544" y="4496515"/>
            <a:ext cx="3065859" cy="1590913"/>
          </a:xfrm>
          <a:prstGeom prst="roundRect">
            <a:avLst>
              <a:gd name="adj" fmla="val 2000"/>
            </a:avLst>
          </a:prstGeom>
          <a:solidFill>
            <a:srgbClr val="111213"/>
          </a:solidFill>
          <a:ln w="22860">
            <a:solidFill>
              <a:srgbClr val="494A4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816454" y="4731425"/>
            <a:ext cx="2410421" cy="301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easing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7816455" y="5215057"/>
            <a:ext cx="2596038" cy="637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'swing'</a:t>
            </a: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(по умолчанию) или </a:t>
            </a:r>
            <a:r>
              <a:rPr lang="en-US" sz="1700" dirty="0">
                <a:solidFill>
                  <a:srgbClr val="E2E6E9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'linear'</a:t>
            </a:r>
            <a:endParaRPr lang="en-US" sz="1700" dirty="0"/>
          </a:p>
        </p:txBody>
      </p:sp>
      <p:sp>
        <p:nvSpPr>
          <p:cNvPr id="17" name="Shape 15"/>
          <p:cNvSpPr/>
          <p:nvPr/>
        </p:nvSpPr>
        <p:spPr>
          <a:xfrm>
            <a:off x="10829688" y="4496515"/>
            <a:ext cx="3065978" cy="1590913"/>
          </a:xfrm>
          <a:prstGeom prst="roundRect">
            <a:avLst>
              <a:gd name="adj" fmla="val 2000"/>
            </a:avLst>
          </a:prstGeom>
          <a:solidFill>
            <a:srgbClr val="111213"/>
          </a:solidFill>
          <a:ln w="22860">
            <a:solidFill>
              <a:srgbClr val="494A4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1064598" y="4731425"/>
            <a:ext cx="2410421" cy="301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callback</a:t>
            </a: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1064598" y="5215057"/>
            <a:ext cx="2596158" cy="591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7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Функция, выполняемая после завершения</a:t>
            </a:r>
            <a:endParaRPr lang="en-US" sz="1700" dirty="0"/>
          </a:p>
        </p:txBody>
      </p:sp>
      <p:sp>
        <p:nvSpPr>
          <p:cNvPr id="20" name="Shape 18"/>
          <p:cNvSpPr/>
          <p:nvPr/>
        </p:nvSpPr>
        <p:spPr>
          <a:xfrm>
            <a:off x="7581545" y="6292454"/>
            <a:ext cx="6314123" cy="1119784"/>
          </a:xfrm>
          <a:prstGeom prst="roundRect">
            <a:avLst>
              <a:gd name="adj" fmla="val 2841"/>
            </a:avLst>
          </a:prstGeom>
          <a:solidFill>
            <a:srgbClr val="262626"/>
          </a:solidFill>
          <a:ln/>
        </p:spPr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593" y="6577608"/>
            <a:ext cx="265034" cy="212050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8270677" y="6527721"/>
            <a:ext cx="5412938" cy="614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1700" b="1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Не поддерживается:</a:t>
            </a:r>
            <a:r>
              <a:rPr lang="en-US" sz="17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700" dirty="0">
                <a:solidFill>
                  <a:srgbClr val="FFFFFF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color</a:t>
            </a:r>
            <a:r>
              <a:rPr lang="en-US" sz="17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, </a:t>
            </a:r>
            <a:r>
              <a:rPr lang="en-US" sz="1700" dirty="0">
                <a:solidFill>
                  <a:srgbClr val="FFFFFF"/>
                </a:solidFill>
                <a:highlight>
                  <a:srgbClr val="1E1F20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background-color</a:t>
            </a:r>
            <a:r>
              <a:rPr lang="en-US" sz="17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— нужен плагин jQuery Color.</a:t>
            </a:r>
            <a:endParaRPr lang="en-US" sz="17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</TotalTime>
  <Words>751</Words>
  <Application>Microsoft Office PowerPoint</Application>
  <PresentationFormat>Произвольный</PresentationFormat>
  <Paragraphs>135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Montserrat Bold</vt:lpstr>
      <vt:lpstr>Corbel</vt:lpstr>
      <vt:lpstr>Source Sans 3</vt:lpstr>
      <vt:lpstr>Consolas</vt:lpstr>
      <vt:lpstr>Calibri</vt:lpstr>
      <vt:lpstr>Wingdings</vt:lpstr>
      <vt:lpstr>Wingdings 2</vt:lpstr>
      <vt:lpstr>Wingdings 3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Dinara Sandibek</dc:creator>
  <cp:lastModifiedBy>Dinara Sandibek</cp:lastModifiedBy>
  <cp:revision>2</cp:revision>
  <dcterms:created xsi:type="dcterms:W3CDTF">2026-04-10T07:20:46Z</dcterms:created>
  <dcterms:modified xsi:type="dcterms:W3CDTF">2026-04-10T07:22:23Z</dcterms:modified>
</cp:coreProperties>
</file>